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312" r:id="rId3"/>
    <p:sldId id="313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316" r:id="rId15"/>
    <p:sldId id="317" r:id="rId16"/>
    <p:sldId id="319" r:id="rId17"/>
    <p:sldId id="322" r:id="rId18"/>
    <p:sldId id="323" r:id="rId19"/>
    <p:sldId id="337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3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2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37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62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533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0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0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9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7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4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5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5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9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724C-E7A2-4A6D-A4BD-CDB6C1C03172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" y="1507529"/>
            <a:ext cx="6810103" cy="2879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GARANTİ BBVA &amp; İZOCAM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tr-TR" sz="4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r-T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ALIŞVERİŞ KREDİSİ 	UYGULAMASI</a:t>
            </a:r>
            <a:endParaRPr lang="tr-TR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3792" t="31556" r="10333" b="40000"/>
          <a:stretch/>
        </p:blipFill>
        <p:spPr bwMode="auto">
          <a:xfrm>
            <a:off x="768531" y="5896383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56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385" y="476672"/>
            <a:ext cx="7704856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Kredi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başvuruları </a:t>
            </a:r>
            <a:r>
              <a:rPr lang="tr-TR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dakika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içerisinde değerlendirilmektedir.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Müşteri cep telefonuna gelen aşağıdaki SMS ile birlikte başvuru onayı tamamlanır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1546" y="22108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Ihtiyac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kredisi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basvurunuz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751 TL ve 24 ay olarak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onaylanmistir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Kredinizi Garanti BBVA Mobil/Garanti BBVA Internet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Bankaciligindan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hemen kullanabilirsiniz. </a:t>
            </a:r>
            <a:endParaRPr lang="tr-TR" b="1" dirty="0"/>
          </a:p>
        </p:txBody>
      </p:sp>
      <p:sp>
        <p:nvSpPr>
          <p:cNvPr id="5" name="Rectangle 4"/>
          <p:cNvSpPr/>
          <p:nvPr/>
        </p:nvSpPr>
        <p:spPr>
          <a:xfrm>
            <a:off x="928965" y="2210841"/>
            <a:ext cx="4537162" cy="1193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3792" t="31556" r="10333" b="40000"/>
          <a:stretch/>
        </p:blipFill>
        <p:spPr bwMode="auto">
          <a:xfrm>
            <a:off x="594360" y="5870257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705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50" r="1468" b="30051"/>
          <a:stretch/>
        </p:blipFill>
        <p:spPr>
          <a:xfrm>
            <a:off x="4111095" y="1010201"/>
            <a:ext cx="3300273" cy="44413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2437"/>
            <a:ext cx="72008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Kredi başvurusu onaylandıktan sonra </a:t>
            </a:r>
            <a:r>
              <a:rPr lang="tr-TR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Kredi Başvuru Takibi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ardından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ilgili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kredi başvurusu seçilerek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ilerlenir.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1468" b="8509"/>
          <a:stretch/>
        </p:blipFill>
        <p:spPr>
          <a:xfrm>
            <a:off x="542541" y="1010201"/>
            <a:ext cx="3312368" cy="4397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3657" y="4075610"/>
            <a:ext cx="3187711" cy="505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642068" y="2699657"/>
            <a:ext cx="3113313" cy="374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63792" t="31556" r="10333" b="40000"/>
          <a:stretch/>
        </p:blipFill>
        <p:spPr bwMode="auto">
          <a:xfrm>
            <a:off x="642068" y="6010275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48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3334" b="6951"/>
          <a:stretch/>
        </p:blipFill>
        <p:spPr>
          <a:xfrm>
            <a:off x="1830356" y="500455"/>
            <a:ext cx="3729013" cy="57038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2871" y="-342"/>
            <a:ext cx="763284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Açılan sayfada «</a:t>
            </a:r>
            <a:r>
              <a:rPr lang="tr-TR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Hesaba Aktar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butonuna basılır.</a:t>
            </a: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0627" y="5712823"/>
            <a:ext cx="3548742" cy="374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458756" y="5870318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78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50" r="1468" b="11150"/>
          <a:stretch/>
        </p:blipFill>
        <p:spPr>
          <a:xfrm>
            <a:off x="2577872" y="953344"/>
            <a:ext cx="3801021" cy="5904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78" y="45388"/>
            <a:ext cx="72008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Açılan sayfada yer alan bilgileri kontrol ettikten sonra «</a:t>
            </a:r>
            <a:r>
              <a:rPr lang="tr-TR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Devam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butonu ile ilerlenir.</a:t>
            </a: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4012" y="6148251"/>
            <a:ext cx="3548742" cy="531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658757" y="2459847"/>
            <a:ext cx="1919115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Örnek faiz oranı belirtilmiştir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658757" y="5870815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11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-400"/>
          <a:stretch/>
        </p:blipFill>
        <p:spPr>
          <a:xfrm>
            <a:off x="2555910" y="1016608"/>
            <a:ext cx="3873029" cy="5472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928" y="36534"/>
            <a:ext cx="792088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Kredi;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iletişim bilgisi ve belge onayları tamamlandıktan sonra kredi </a:t>
            </a:r>
            <a:r>
              <a:rPr lang="tr-T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kullandırımı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tamamlanır.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7406" y="6209210"/>
            <a:ext cx="3544388" cy="3048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757145" y="2327964"/>
            <a:ext cx="1890261" cy="254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Örnek faiz oranı belirtilmiştir.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44258" y="5937747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97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3334" b="35301"/>
          <a:stretch/>
        </p:blipFill>
        <p:spPr>
          <a:xfrm>
            <a:off x="2150129" y="807205"/>
            <a:ext cx="3729013" cy="424847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620486" y="5870257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77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50" r="-399" b="19550"/>
          <a:stretch/>
        </p:blipFill>
        <p:spPr>
          <a:xfrm>
            <a:off x="2233781" y="398894"/>
            <a:ext cx="3873029" cy="532859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50817" y="6010275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30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51" r="1468" b="31683"/>
          <a:stretch/>
        </p:blipFill>
        <p:spPr>
          <a:xfrm>
            <a:off x="2643187" y="188640"/>
            <a:ext cx="3801021" cy="4496571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88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529" y="2631584"/>
            <a:ext cx="6114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 SATIŞ İŞLEMLERİ</a:t>
            </a:r>
            <a:endParaRPr lang="tr-TR" sz="40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1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965" y="1455394"/>
            <a:ext cx="6871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sz="1600" b="1" dirty="0" smtClean="0">
                <a:latin typeface="Verdana" panose="020B0604030504040204" pitchFamily="34" charset="0"/>
                <a:ea typeface="Calibri" panose="020F0502020204030204" pitchFamily="34" charset="0"/>
              </a:rPr>
              <a:t>ALIŞVERİŞ KREDİSİ </a:t>
            </a:r>
            <a:r>
              <a:rPr lang="tr-TR" dirty="0" smtClean="0">
                <a:latin typeface="Verdana" panose="020B0604030504040204" pitchFamily="34" charset="0"/>
                <a:ea typeface="Calibri" panose="020F0502020204030204" pitchFamily="34" charset="0"/>
              </a:rPr>
              <a:t>yazılımı sabit POS cihazı kullanan </a:t>
            </a:r>
            <a:r>
              <a:rPr lang="tr-TR" dirty="0">
                <a:latin typeface="Verdana" panose="020B0604030504040204" pitchFamily="34" charset="0"/>
                <a:ea typeface="Calibri" panose="020F0502020204030204" pitchFamily="34" charset="0"/>
              </a:rPr>
              <a:t>bayilerin </a:t>
            </a:r>
            <a:r>
              <a:rPr lang="tr-TR" dirty="0" smtClean="0">
                <a:latin typeface="Verdana" panose="020B0604030504040204" pitchFamily="34" charset="0"/>
                <a:ea typeface="Calibri" panose="020F0502020204030204" pitchFamily="34" charset="0"/>
              </a:rPr>
              <a:t>cihazlarına </a:t>
            </a:r>
            <a:r>
              <a:rPr lang="tr-TR" dirty="0">
                <a:latin typeface="Verdana" panose="020B0604030504040204" pitchFamily="34" charset="0"/>
                <a:ea typeface="Calibri" panose="020F0502020204030204" pitchFamily="34" charset="0"/>
              </a:rPr>
              <a:t>yüklenmiş olup, bir defaya mahsus aşağıdaki işlemi yapmaları </a:t>
            </a:r>
            <a:r>
              <a:rPr lang="tr-TR" dirty="0" smtClean="0">
                <a:latin typeface="Verdana" panose="020B0604030504040204" pitchFamily="34" charset="0"/>
                <a:ea typeface="Calibri" panose="020F0502020204030204" pitchFamily="34" charset="0"/>
              </a:rPr>
              <a:t>gerekmektedir.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tr-TR" dirty="0"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58" y="3332258"/>
            <a:ext cx="7554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Garanti Pos Menü </a:t>
            </a:r>
            <a:r>
              <a:rPr lang="tr-TR" b="1" dirty="0">
                <a:solidFill>
                  <a:srgbClr val="C00000"/>
                </a:solidFill>
                <a:latin typeface="Wingdings" panose="05000000000000000000" pitchFamily="2" charset="2"/>
                <a:ea typeface="Calibri" panose="020F0502020204030204" pitchFamily="34" charset="0"/>
              </a:rPr>
              <a:t>à</a:t>
            </a:r>
            <a:r>
              <a:rPr lang="tr-TR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 Full Parametre Yükle </a:t>
            </a:r>
            <a:r>
              <a:rPr lang="tr-TR" b="1" dirty="0">
                <a:solidFill>
                  <a:srgbClr val="C00000"/>
                </a:solidFill>
                <a:latin typeface="Wingdings" panose="05000000000000000000" pitchFamily="2" charset="2"/>
                <a:ea typeface="Calibri" panose="020F0502020204030204" pitchFamily="34" charset="0"/>
              </a:rPr>
              <a:t>à</a:t>
            </a:r>
            <a:r>
              <a:rPr lang="tr-TR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 Gün Sonu Al</a:t>
            </a:r>
            <a:r>
              <a:rPr lang="tr-TR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endParaRPr lang="tr-TR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5341"/>
            <a:ext cx="719328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 BBVA Mobil </a:t>
            </a:r>
            <a:r>
              <a:rPr lang="tr-TR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üzerinden Alışveriş Kredisi </a:t>
            </a:r>
            <a:r>
              <a:rPr lang="tr-TR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MÜŞTERİ Süreci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Cep telefonundan </a:t>
            </a:r>
            <a:r>
              <a:rPr lang="tr-T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 BBVA Mobil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’e girilir.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1112160"/>
            <a:ext cx="3003613" cy="534242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717848" y="591379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78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91" y="1168229"/>
            <a:ext cx="3528392" cy="2549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4592" y="1105988"/>
            <a:ext cx="1820091" cy="357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42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82" y="1628800"/>
            <a:ext cx="4491766" cy="2809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4617" y="1628800"/>
            <a:ext cx="2185851" cy="357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60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428" y="1781524"/>
            <a:ext cx="4265413" cy="2543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7006" y="2142309"/>
            <a:ext cx="1236617" cy="357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5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856" y="1772816"/>
            <a:ext cx="4016012" cy="2520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5383" y="1790233"/>
            <a:ext cx="2107474" cy="357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97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68" y="1988840"/>
            <a:ext cx="3834791" cy="2376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6640" y="3553097"/>
            <a:ext cx="1132114" cy="409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08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58" y="749884"/>
            <a:ext cx="4345228" cy="2520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75017" y="1079863"/>
            <a:ext cx="888274" cy="322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7984" y="3634090"/>
            <a:ext cx="7200800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tr-TR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Onay Kodu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girişinin akabinde işlem tamamlanır.</a:t>
            </a:r>
          </a:p>
        </p:txBody>
      </p:sp>
    </p:spTree>
    <p:extLst>
      <p:ext uri="{BB962C8B-B14F-4D97-AF65-F5344CB8AC3E}">
        <p14:creationId xmlns:p14="http://schemas.microsoft.com/office/powerpoint/2010/main" val="315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378" y="2484188"/>
            <a:ext cx="4285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İADE İŞLEMLERİ</a:t>
            </a:r>
            <a:endParaRPr lang="tr-TR" sz="40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07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340768"/>
            <a:ext cx="3600400" cy="2565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4160" y="3309257"/>
            <a:ext cx="783771" cy="357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99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5646" y="1268760"/>
            <a:ext cx="3492497" cy="2335052"/>
            <a:chOff x="3829125" y="887240"/>
            <a:chExt cx="2956686" cy="30302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9870" y="887240"/>
              <a:ext cx="2955941" cy="172120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9125" y="2632065"/>
              <a:ext cx="2889309" cy="128541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690949" y="1759131"/>
            <a:ext cx="2246811" cy="4267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19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030" y="1268760"/>
            <a:ext cx="3655166" cy="2448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1908" y="2203269"/>
            <a:ext cx="1872343" cy="714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84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332656"/>
            <a:ext cx="4572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Parola girişi yapılır.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81" y="959224"/>
            <a:ext cx="2787190" cy="495748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672737" y="5916706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77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628800"/>
            <a:ext cx="3550372" cy="26863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1965" y="1637212"/>
            <a:ext cx="966652" cy="418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65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318" y="1628800"/>
            <a:ext cx="3626748" cy="252028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03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592" y="1844824"/>
            <a:ext cx="5173431" cy="151216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24691" y="5862229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61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080" y="573058"/>
            <a:ext cx="828092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r-T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Hesap ve Kart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bölümünden </a:t>
            </a:r>
            <a:r>
              <a:rPr lang="tr-TR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Krediler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adımına girilir.</a:t>
            </a: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50" r="1468"/>
          <a:stretch/>
        </p:blipFill>
        <p:spPr>
          <a:xfrm>
            <a:off x="2495141" y="1334702"/>
            <a:ext cx="3152949" cy="48724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5157" y="2447108"/>
            <a:ext cx="1132111" cy="322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698863" y="5887674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94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51" y="127680"/>
            <a:ext cx="7649515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BAŞVURULAR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sekmesinden «</a:t>
            </a:r>
            <a:r>
              <a:rPr lang="tr-TR" sz="1500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Yeni Başvuru Yap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butonuna dokunulur.</a:t>
            </a:r>
            <a:b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Kredi Tutarı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Vade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bayi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atış danışmanlarının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ileteceği </a:t>
            </a:r>
            <a:r>
              <a:rPr lang="tr-TR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Promosyon </a:t>
            </a:r>
            <a:r>
              <a:rPr lang="tr-TR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tr-TR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odu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girilir ve ‘</a:t>
            </a:r>
            <a:r>
              <a:rPr lang="tr-TR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Promosyon kodu kullanmak istiyorum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.’ seçeneği işaretlenir.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76"/>
          <a:stretch/>
        </p:blipFill>
        <p:spPr>
          <a:xfrm>
            <a:off x="536171" y="1678786"/>
            <a:ext cx="2916909" cy="3781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" r="1859" b="23829"/>
          <a:stretch/>
        </p:blipFill>
        <p:spPr>
          <a:xfrm>
            <a:off x="4014274" y="1700557"/>
            <a:ext cx="2950166" cy="37379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4274" y="4049248"/>
            <a:ext cx="2987037" cy="39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63792" t="31556" r="10333" b="40000"/>
          <a:stretch/>
        </p:blipFill>
        <p:spPr bwMode="auto">
          <a:xfrm>
            <a:off x="751114" y="5887674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61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82" y="835855"/>
            <a:ext cx="3440981" cy="54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910" y="302868"/>
            <a:ext cx="77768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Başvuru bilgileri kontrol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edildikten sonra «</a:t>
            </a:r>
            <a:r>
              <a:rPr lang="tr-TR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Başvur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butonu ile ilerlenir.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2503" y="5329645"/>
            <a:ext cx="3187337" cy="426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5956663" y="3163447"/>
            <a:ext cx="1890261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Örnek </a:t>
            </a:r>
            <a:r>
              <a:rPr lang="tr-T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faiz oranı belirtilmiştir.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625421" y="5948634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2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" b="24746"/>
          <a:stretch/>
        </p:blipFill>
        <p:spPr>
          <a:xfrm>
            <a:off x="2311732" y="1046367"/>
            <a:ext cx="3801021" cy="4896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0450" y="371520"/>
            <a:ext cx="6243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Aylık Toplam </a:t>
            </a:r>
            <a:r>
              <a:rPr lang="tr-T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tr-T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elir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 </a:t>
            </a:r>
            <a:r>
              <a:rPr lang="tr-T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</a:t>
            </a:r>
            <a:r>
              <a:rPr lang="tr-T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ekli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eslek </a:t>
            </a:r>
            <a:r>
              <a:rPr lang="tr-T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tr-T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ilgileri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girilir.</a:t>
            </a:r>
            <a:endParaRPr lang="tr-TR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637903" y="5942911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0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6" t="2751" r="1467" b="34250"/>
          <a:stretch/>
        </p:blipFill>
        <p:spPr>
          <a:xfrm>
            <a:off x="2267744" y="1268760"/>
            <a:ext cx="3888431" cy="4680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003" y="246702"/>
            <a:ext cx="71287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Güncel </a:t>
            </a:r>
            <a:r>
              <a:rPr lang="tr-TR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tr-TR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 </a:t>
            </a:r>
            <a:r>
              <a:rPr lang="tr-TR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elefonu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 </a:t>
            </a:r>
            <a:r>
              <a:rPr lang="tr-TR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dresi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tr-TR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osyal </a:t>
            </a:r>
            <a:r>
              <a:rPr lang="tr-TR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tr-TR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üvenlik Kurumu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bilgileri girilip «</a:t>
            </a:r>
            <a:r>
              <a:rPr lang="tr-TR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Devam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butonuna dokunulur.</a:t>
            </a: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94360" y="5878966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43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50" r="1468"/>
          <a:stretch/>
        </p:blipFill>
        <p:spPr>
          <a:xfrm>
            <a:off x="1941301" y="918164"/>
            <a:ext cx="3528393" cy="4896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0145"/>
            <a:ext cx="813690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Bilgiler kontrol edildikten sonra «</a:t>
            </a:r>
            <a:r>
              <a:rPr lang="tr-TR" sz="15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Onay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butonu ile başvuru tamamlanır. </a:t>
            </a: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5224" y="4798422"/>
            <a:ext cx="3300546" cy="39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5355770" y="2982613"/>
            <a:ext cx="1959191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tr-T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Örnek faiz oranı belirtilmiştir.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63792" t="31556" r="10333" b="40000"/>
          <a:stretch/>
        </p:blipFill>
        <p:spPr bwMode="auto">
          <a:xfrm>
            <a:off x="569701" y="5784155"/>
            <a:ext cx="137160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13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287</Words>
  <Application>Microsoft Office PowerPoint</Application>
  <PresentationFormat>On-screen Show (4:3)</PresentationFormat>
  <Paragraphs>29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Times New Roman</vt:lpstr>
      <vt:lpstr>Trebuchet MS</vt:lpstr>
      <vt:lpstr>Verdana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Hazel Tuna Cevik (Egitim Mudurlugu)</dc:creator>
  <cp:lastModifiedBy>Oben Pamuk ( izocam )</cp:lastModifiedBy>
  <cp:revision>47</cp:revision>
  <dcterms:modified xsi:type="dcterms:W3CDTF">2021-02-18T13:15:26Z</dcterms:modified>
</cp:coreProperties>
</file>